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0"/>
  </p:notesMasterIdLst>
  <p:sldIdLst>
    <p:sldId id="256" r:id="rId2"/>
    <p:sldId id="257" r:id="rId3"/>
    <p:sldId id="286" r:id="rId4"/>
    <p:sldId id="301" r:id="rId5"/>
    <p:sldId id="287" r:id="rId6"/>
    <p:sldId id="288" r:id="rId7"/>
    <p:sldId id="259" r:id="rId8"/>
    <p:sldId id="292" r:id="rId9"/>
    <p:sldId id="289" r:id="rId10"/>
    <p:sldId id="290" r:id="rId11"/>
    <p:sldId id="296" r:id="rId12"/>
    <p:sldId id="295" r:id="rId13"/>
    <p:sldId id="294" r:id="rId14"/>
    <p:sldId id="297" r:id="rId15"/>
    <p:sldId id="298" r:id="rId16"/>
    <p:sldId id="299" r:id="rId17"/>
    <p:sldId id="300" r:id="rId18"/>
    <p:sldId id="285" r:id="rId19"/>
  </p:sldIdLst>
  <p:sldSz cx="9144000" cy="5143500" type="screen16x9"/>
  <p:notesSz cx="6858000" cy="9144000"/>
  <p:embeddedFontLst>
    <p:embeddedFont>
      <p:font typeface="Lora" pitchFamily="2" charset="0"/>
      <p:regular r:id="rId21"/>
      <p:bold r:id="rId22"/>
      <p:italic r:id="rId23"/>
      <p:boldItalic r:id="rId24"/>
    </p:embeddedFont>
    <p:embeddedFont>
      <p:font typeface="Quattrocento Sans" panose="020B0502050000020003" pitchFamily="34" charset="0"/>
      <p:regular r:id="rId25"/>
      <p:bold r:id="rId26"/>
      <p:italic r:id="rId27"/>
      <p:boldItalic r:id="rId28"/>
    </p:embeddedFont>
    <p:embeddedFont>
      <p:font typeface="Trebuchet MS" panose="020B070302020209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57"/>
    <p:restoredTop sz="94671"/>
  </p:normalViewPr>
  <p:slideViewPr>
    <p:cSldViewPr snapToGrid="0">
      <p:cViewPr varScale="1">
        <p:scale>
          <a:sx n="130" d="100"/>
          <a:sy n="130" d="100"/>
        </p:scale>
        <p:origin x="18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F7ABF2-9A50-AB4E-AF50-2602CA9A121A}" type="doc">
      <dgm:prSet loTypeId="urn:microsoft.com/office/officeart/2005/8/layout/chevron1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957A09CB-A7A2-264F-AE1C-2857A498959A}">
      <dgm:prSet phldrT="[文字]"/>
      <dgm:spPr/>
      <dgm:t>
        <a:bodyPr/>
        <a:lstStyle/>
        <a:p>
          <a:r>
            <a:rPr lang="en-US" altLang="zh-TW" dirty="0"/>
            <a:t>Cloud Computing &amp; Services</a:t>
          </a:r>
          <a:endParaRPr lang="zh-TW" altLang="en-US" dirty="0"/>
        </a:p>
      </dgm:t>
    </dgm:pt>
    <dgm:pt modelId="{6389AE4B-0460-2744-A1AF-97736C7C3DF2}" type="parTrans" cxnId="{19E18B64-C8BE-AB48-B64D-4571C53AD325}">
      <dgm:prSet/>
      <dgm:spPr/>
      <dgm:t>
        <a:bodyPr/>
        <a:lstStyle/>
        <a:p>
          <a:endParaRPr lang="zh-TW" altLang="en-US"/>
        </a:p>
      </dgm:t>
    </dgm:pt>
    <dgm:pt modelId="{58F14154-B90C-3E44-BCFC-93A1057B6659}" type="sibTrans" cxnId="{19E18B64-C8BE-AB48-B64D-4571C53AD325}">
      <dgm:prSet/>
      <dgm:spPr/>
      <dgm:t>
        <a:bodyPr/>
        <a:lstStyle/>
        <a:p>
          <a:endParaRPr lang="zh-TW" altLang="en-US"/>
        </a:p>
      </dgm:t>
    </dgm:pt>
    <dgm:pt modelId="{AFC42347-5C8E-E745-9D1C-C1F1B5EFE045}">
      <dgm:prSet phldrT="[文字]"/>
      <dgm:spPr/>
      <dgm:t>
        <a:bodyPr/>
        <a:lstStyle/>
        <a:p>
          <a:r>
            <a:rPr lang="en-US" altLang="zh-TW"/>
            <a:t>Container &amp; VM</a:t>
          </a:r>
          <a:endParaRPr lang="zh-TW" altLang="en-US" dirty="0"/>
        </a:p>
      </dgm:t>
    </dgm:pt>
    <dgm:pt modelId="{DC4329A9-5C51-AB43-943E-B192BA1E3F7A}" type="parTrans" cxnId="{81A409B9-3D3A-6847-8559-0631C090906F}">
      <dgm:prSet/>
      <dgm:spPr/>
      <dgm:t>
        <a:bodyPr/>
        <a:lstStyle/>
        <a:p>
          <a:endParaRPr lang="zh-TW" altLang="en-US"/>
        </a:p>
      </dgm:t>
    </dgm:pt>
    <dgm:pt modelId="{77BB1018-B866-E645-B36D-E7B9B4F6C344}" type="sibTrans" cxnId="{81A409B9-3D3A-6847-8559-0631C090906F}">
      <dgm:prSet/>
      <dgm:spPr/>
      <dgm:t>
        <a:bodyPr/>
        <a:lstStyle/>
        <a:p>
          <a:endParaRPr lang="zh-TW" altLang="en-US"/>
        </a:p>
      </dgm:t>
    </dgm:pt>
    <dgm:pt modelId="{AAA245B0-CF26-7048-8392-EA0F8FA0F438}">
      <dgm:prSet phldrT="[文字]"/>
      <dgm:spPr/>
      <dgm:t>
        <a:bodyPr/>
        <a:lstStyle/>
        <a:p>
          <a:r>
            <a:rPr lang="en-US" altLang="zh-TW" dirty="0"/>
            <a:t>Demo</a:t>
          </a:r>
          <a:endParaRPr lang="zh-TW" altLang="en-US" dirty="0"/>
        </a:p>
      </dgm:t>
    </dgm:pt>
    <dgm:pt modelId="{8585A65F-1E0F-C246-B323-A96F187F4955}" type="parTrans" cxnId="{84376041-0AB2-7143-A20B-72EC51C1B7E3}">
      <dgm:prSet/>
      <dgm:spPr/>
      <dgm:t>
        <a:bodyPr/>
        <a:lstStyle/>
        <a:p>
          <a:endParaRPr lang="zh-TW" altLang="en-US"/>
        </a:p>
      </dgm:t>
    </dgm:pt>
    <dgm:pt modelId="{9FB5FF5B-B79B-DF4A-9C43-6EAF2ED10C2A}" type="sibTrans" cxnId="{84376041-0AB2-7143-A20B-72EC51C1B7E3}">
      <dgm:prSet/>
      <dgm:spPr/>
      <dgm:t>
        <a:bodyPr/>
        <a:lstStyle/>
        <a:p>
          <a:endParaRPr lang="zh-TW" altLang="en-US"/>
        </a:p>
      </dgm:t>
    </dgm:pt>
    <dgm:pt modelId="{D8820644-C360-6841-9098-96B681894584}">
      <dgm:prSet/>
      <dgm:spPr/>
      <dgm:t>
        <a:bodyPr/>
        <a:lstStyle/>
        <a:p>
          <a:r>
            <a:rPr lang="en-US" altLang="zh-TW" dirty="0"/>
            <a:t>Docker</a:t>
          </a:r>
          <a:endParaRPr lang="zh-TW" altLang="en-US" dirty="0"/>
        </a:p>
      </dgm:t>
    </dgm:pt>
    <dgm:pt modelId="{2B530C25-DE66-6B49-B2E8-35A32DFB478B}" type="parTrans" cxnId="{EE92759F-AD66-D442-8A66-C2F3EFCB9234}">
      <dgm:prSet/>
      <dgm:spPr/>
      <dgm:t>
        <a:bodyPr/>
        <a:lstStyle/>
        <a:p>
          <a:endParaRPr lang="zh-TW" altLang="en-US"/>
        </a:p>
      </dgm:t>
    </dgm:pt>
    <dgm:pt modelId="{CCDCFC30-5C34-1D41-8DA9-9B777F51BC97}" type="sibTrans" cxnId="{EE92759F-AD66-D442-8A66-C2F3EFCB9234}">
      <dgm:prSet/>
      <dgm:spPr/>
      <dgm:t>
        <a:bodyPr/>
        <a:lstStyle/>
        <a:p>
          <a:endParaRPr lang="zh-TW" altLang="en-US"/>
        </a:p>
      </dgm:t>
    </dgm:pt>
    <dgm:pt modelId="{7EB7DE1A-D628-FE42-B8EF-474E9578261A}" type="pres">
      <dgm:prSet presAssocID="{D3F7ABF2-9A50-AB4E-AF50-2602CA9A121A}" presName="Name0" presStyleCnt="0">
        <dgm:presLayoutVars>
          <dgm:dir/>
          <dgm:animLvl val="lvl"/>
          <dgm:resizeHandles val="exact"/>
        </dgm:presLayoutVars>
      </dgm:prSet>
      <dgm:spPr/>
    </dgm:pt>
    <dgm:pt modelId="{4AF455C0-1EDB-404D-B767-D758FAF59FD0}" type="pres">
      <dgm:prSet presAssocID="{957A09CB-A7A2-264F-AE1C-2857A498959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43BA9FD-9873-BA43-B8AB-751F38248D63}" type="pres">
      <dgm:prSet presAssocID="{58F14154-B90C-3E44-BCFC-93A1057B6659}" presName="parTxOnlySpace" presStyleCnt="0"/>
      <dgm:spPr/>
    </dgm:pt>
    <dgm:pt modelId="{C14A6157-53F1-4845-A5C6-21A89B1CA449}" type="pres">
      <dgm:prSet presAssocID="{AFC42347-5C8E-E745-9D1C-C1F1B5EFE045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B976381-48D3-F746-BD30-5F8801B19949}" type="pres">
      <dgm:prSet presAssocID="{77BB1018-B866-E645-B36D-E7B9B4F6C344}" presName="parTxOnlySpace" presStyleCnt="0"/>
      <dgm:spPr/>
    </dgm:pt>
    <dgm:pt modelId="{05F863C6-279D-5A4D-84B8-776E4EA815D8}" type="pres">
      <dgm:prSet presAssocID="{D8820644-C360-6841-9098-96B68189458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13C3B22-78FD-F649-AE45-25A8DA578374}" type="pres">
      <dgm:prSet presAssocID="{CCDCFC30-5C34-1D41-8DA9-9B777F51BC97}" presName="parTxOnlySpace" presStyleCnt="0"/>
      <dgm:spPr/>
    </dgm:pt>
    <dgm:pt modelId="{C7179336-5E36-CF4D-AE3F-6CA3C5169C91}" type="pres">
      <dgm:prSet presAssocID="{AAA245B0-CF26-7048-8392-EA0F8FA0F4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4376041-0AB2-7143-A20B-72EC51C1B7E3}" srcId="{D3F7ABF2-9A50-AB4E-AF50-2602CA9A121A}" destId="{AAA245B0-CF26-7048-8392-EA0F8FA0F438}" srcOrd="3" destOrd="0" parTransId="{8585A65F-1E0F-C246-B323-A96F187F4955}" sibTransId="{9FB5FF5B-B79B-DF4A-9C43-6EAF2ED10C2A}"/>
    <dgm:cxn modelId="{1B5EA84E-A049-134A-9AAF-EA699D75EE67}" type="presOf" srcId="{957A09CB-A7A2-264F-AE1C-2857A498959A}" destId="{4AF455C0-1EDB-404D-B767-D758FAF59FD0}" srcOrd="0" destOrd="0" presId="urn:microsoft.com/office/officeart/2005/8/layout/chevron1"/>
    <dgm:cxn modelId="{19E18B64-C8BE-AB48-B64D-4571C53AD325}" srcId="{D3F7ABF2-9A50-AB4E-AF50-2602CA9A121A}" destId="{957A09CB-A7A2-264F-AE1C-2857A498959A}" srcOrd="0" destOrd="0" parTransId="{6389AE4B-0460-2744-A1AF-97736C7C3DF2}" sibTransId="{58F14154-B90C-3E44-BCFC-93A1057B6659}"/>
    <dgm:cxn modelId="{EE92759F-AD66-D442-8A66-C2F3EFCB9234}" srcId="{D3F7ABF2-9A50-AB4E-AF50-2602CA9A121A}" destId="{D8820644-C360-6841-9098-96B681894584}" srcOrd="2" destOrd="0" parTransId="{2B530C25-DE66-6B49-B2E8-35A32DFB478B}" sibTransId="{CCDCFC30-5C34-1D41-8DA9-9B777F51BC97}"/>
    <dgm:cxn modelId="{677664AD-191F-A145-8E1C-F90FD632E15B}" type="presOf" srcId="{AFC42347-5C8E-E745-9D1C-C1F1B5EFE045}" destId="{C14A6157-53F1-4845-A5C6-21A89B1CA449}" srcOrd="0" destOrd="0" presId="urn:microsoft.com/office/officeart/2005/8/layout/chevron1"/>
    <dgm:cxn modelId="{81A409B9-3D3A-6847-8559-0631C090906F}" srcId="{D3F7ABF2-9A50-AB4E-AF50-2602CA9A121A}" destId="{AFC42347-5C8E-E745-9D1C-C1F1B5EFE045}" srcOrd="1" destOrd="0" parTransId="{DC4329A9-5C51-AB43-943E-B192BA1E3F7A}" sibTransId="{77BB1018-B866-E645-B36D-E7B9B4F6C344}"/>
    <dgm:cxn modelId="{12FA0ECB-7726-BB48-AFA2-30FD63B02B17}" type="presOf" srcId="{D8820644-C360-6841-9098-96B681894584}" destId="{05F863C6-279D-5A4D-84B8-776E4EA815D8}" srcOrd="0" destOrd="0" presId="urn:microsoft.com/office/officeart/2005/8/layout/chevron1"/>
    <dgm:cxn modelId="{30BB0EEA-C61B-464F-AC65-2F862F8C3E35}" type="presOf" srcId="{D3F7ABF2-9A50-AB4E-AF50-2602CA9A121A}" destId="{7EB7DE1A-D628-FE42-B8EF-474E9578261A}" srcOrd="0" destOrd="0" presId="urn:microsoft.com/office/officeart/2005/8/layout/chevron1"/>
    <dgm:cxn modelId="{53162EFA-36A0-A948-B661-183BB434367B}" type="presOf" srcId="{AAA245B0-CF26-7048-8392-EA0F8FA0F438}" destId="{C7179336-5E36-CF4D-AE3F-6CA3C5169C91}" srcOrd="0" destOrd="0" presId="urn:microsoft.com/office/officeart/2005/8/layout/chevron1"/>
    <dgm:cxn modelId="{E2CAEDEC-26F8-0840-AF81-E7913B1EDF89}" type="presParOf" srcId="{7EB7DE1A-D628-FE42-B8EF-474E9578261A}" destId="{4AF455C0-1EDB-404D-B767-D758FAF59FD0}" srcOrd="0" destOrd="0" presId="urn:microsoft.com/office/officeart/2005/8/layout/chevron1"/>
    <dgm:cxn modelId="{88903073-2EC9-484C-A94E-2AE35EF935FE}" type="presParOf" srcId="{7EB7DE1A-D628-FE42-B8EF-474E9578261A}" destId="{E43BA9FD-9873-BA43-B8AB-751F38248D63}" srcOrd="1" destOrd="0" presId="urn:microsoft.com/office/officeart/2005/8/layout/chevron1"/>
    <dgm:cxn modelId="{184C35D8-C07E-7942-A028-393F3C366AC1}" type="presParOf" srcId="{7EB7DE1A-D628-FE42-B8EF-474E9578261A}" destId="{C14A6157-53F1-4845-A5C6-21A89B1CA449}" srcOrd="2" destOrd="0" presId="urn:microsoft.com/office/officeart/2005/8/layout/chevron1"/>
    <dgm:cxn modelId="{CF020600-710F-5449-A510-B4F0D21FA569}" type="presParOf" srcId="{7EB7DE1A-D628-FE42-B8EF-474E9578261A}" destId="{FB976381-48D3-F746-BD30-5F8801B19949}" srcOrd="3" destOrd="0" presId="urn:microsoft.com/office/officeart/2005/8/layout/chevron1"/>
    <dgm:cxn modelId="{9DFEFF3C-2830-D645-8FDC-335C36AAB5CE}" type="presParOf" srcId="{7EB7DE1A-D628-FE42-B8EF-474E9578261A}" destId="{05F863C6-279D-5A4D-84B8-776E4EA815D8}" srcOrd="4" destOrd="0" presId="urn:microsoft.com/office/officeart/2005/8/layout/chevron1"/>
    <dgm:cxn modelId="{38C95FDD-EB47-D94B-ACB5-C127C2EB6D96}" type="presParOf" srcId="{7EB7DE1A-D628-FE42-B8EF-474E9578261A}" destId="{D13C3B22-78FD-F649-AE45-25A8DA578374}" srcOrd="5" destOrd="0" presId="urn:microsoft.com/office/officeart/2005/8/layout/chevron1"/>
    <dgm:cxn modelId="{0ABFC6BB-75C2-8B4D-9FB7-7CD4A1A4ECB3}" type="presParOf" srcId="{7EB7DE1A-D628-FE42-B8EF-474E9578261A}" destId="{C7179336-5E36-CF4D-AE3F-6CA3C5169C9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F455C0-1EDB-404D-B767-D758FAF59FD0}">
      <dsp:nvSpPr>
        <dsp:cNvPr id="0" name=""/>
        <dsp:cNvSpPr/>
      </dsp:nvSpPr>
      <dsp:spPr>
        <a:xfrm>
          <a:off x="4238" y="1669984"/>
          <a:ext cx="2467316" cy="986926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200" kern="1200" dirty="0"/>
            <a:t>Cloud Computing &amp; Services</a:t>
          </a:r>
          <a:endParaRPr lang="zh-TW" altLang="en-US" sz="2200" kern="1200" dirty="0"/>
        </a:p>
      </dsp:txBody>
      <dsp:txXfrm>
        <a:off x="497701" y="1669984"/>
        <a:ext cx="1480390" cy="986926"/>
      </dsp:txXfrm>
    </dsp:sp>
    <dsp:sp modelId="{C14A6157-53F1-4845-A5C6-21A89B1CA449}">
      <dsp:nvSpPr>
        <dsp:cNvPr id="0" name=""/>
        <dsp:cNvSpPr/>
      </dsp:nvSpPr>
      <dsp:spPr>
        <a:xfrm>
          <a:off x="2224823" y="1669984"/>
          <a:ext cx="2467316" cy="986926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200" kern="1200"/>
            <a:t>Container &amp; VM</a:t>
          </a:r>
          <a:endParaRPr lang="zh-TW" altLang="en-US" sz="2200" kern="1200" dirty="0"/>
        </a:p>
      </dsp:txBody>
      <dsp:txXfrm>
        <a:off x="2718286" y="1669984"/>
        <a:ext cx="1480390" cy="986926"/>
      </dsp:txXfrm>
    </dsp:sp>
    <dsp:sp modelId="{05F863C6-279D-5A4D-84B8-776E4EA815D8}">
      <dsp:nvSpPr>
        <dsp:cNvPr id="0" name=""/>
        <dsp:cNvSpPr/>
      </dsp:nvSpPr>
      <dsp:spPr>
        <a:xfrm>
          <a:off x="4445409" y="1669984"/>
          <a:ext cx="2467316" cy="986926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200" kern="1200" dirty="0"/>
            <a:t>Docker</a:t>
          </a:r>
          <a:endParaRPr lang="zh-TW" altLang="en-US" sz="2200" kern="1200" dirty="0"/>
        </a:p>
      </dsp:txBody>
      <dsp:txXfrm>
        <a:off x="4938872" y="1669984"/>
        <a:ext cx="1480390" cy="986926"/>
      </dsp:txXfrm>
    </dsp:sp>
    <dsp:sp modelId="{C7179336-5E36-CF4D-AE3F-6CA3C5169C91}">
      <dsp:nvSpPr>
        <dsp:cNvPr id="0" name=""/>
        <dsp:cNvSpPr/>
      </dsp:nvSpPr>
      <dsp:spPr>
        <a:xfrm>
          <a:off x="6665994" y="1669984"/>
          <a:ext cx="2467316" cy="986926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200" kern="1200" dirty="0"/>
            <a:t>Demo</a:t>
          </a:r>
          <a:endParaRPr lang="zh-TW" altLang="en-US" sz="2200" kern="1200" dirty="0"/>
        </a:p>
      </dsp:txBody>
      <dsp:txXfrm>
        <a:off x="7159457" y="1669984"/>
        <a:ext cx="1480390" cy="9869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739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90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490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126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151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190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858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82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652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454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9504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1103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sz="1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WORKDIR:</a:t>
            </a:r>
            <a:r>
              <a:rPr lang="zh-TW" altLang="en-US" sz="1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設定工作目錄，</a:t>
            </a:r>
            <a:r>
              <a:rPr lang="zh-TW" altLang="en-US" dirty="0"/>
              <a:t>之後都在這個底下跑其他指令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2842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  <a:endParaRPr sz="36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>
            <a:endParaRPr/>
          </a:p>
        </p:txBody>
      </p:sp>
      <p:cxnSp>
        <p:nvCxnSpPr>
          <p:cNvPr id="58" name="Google Shape;58;p9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9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1322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9" r:id="rId7"/>
  </p:sldLayoutIdLst>
  <p:transition>
    <p:fade thruBlk="1"/>
  </p:transition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526701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altLang="zh-TW" sz="2800" dirty="0">
                <a:latin typeface="Trebuchet MS"/>
                <a:ea typeface="Trebuchet MS"/>
                <a:cs typeface="Trebuchet MS"/>
                <a:sym typeface="Trebuchet MS"/>
              </a:rPr>
              <a:t>405 BBLAB</a:t>
            </a:r>
            <a:br>
              <a:rPr lang="en" dirty="0"/>
            </a:br>
            <a:r>
              <a:rPr lang="en" dirty="0"/>
              <a:t>Summer Course</a:t>
            </a:r>
            <a:endParaRPr dirty="0"/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2"/>
          <p:cNvSpPr txBox="1"/>
          <p:nvPr/>
        </p:nvSpPr>
        <p:spPr>
          <a:xfrm>
            <a:off x="2205751" y="3111224"/>
            <a:ext cx="12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rebuchet MS"/>
                <a:ea typeface="Trebuchet MS"/>
                <a:cs typeface="Trebuchet MS"/>
                <a:sym typeface="Trebuchet MS"/>
              </a:rPr>
              <a:t>2023/0</a:t>
            </a:r>
            <a:r>
              <a:rPr lang="en-US" altLang="zh-TW" dirty="0">
                <a:latin typeface="Trebuchet MS"/>
                <a:ea typeface="Trebuchet MS"/>
                <a:cs typeface="Trebuchet MS"/>
                <a:sym typeface="Trebuchet MS"/>
              </a:rPr>
              <a:t>8</a:t>
            </a:r>
            <a:r>
              <a:rPr lang="en" dirty="0">
                <a:latin typeface="Trebuchet MS"/>
                <a:ea typeface="Trebuchet MS"/>
                <a:cs typeface="Trebuchet MS"/>
                <a:sym typeface="Trebuchet MS"/>
              </a:rPr>
              <a:t>/</a:t>
            </a:r>
            <a:r>
              <a:rPr lang="en-US" dirty="0">
                <a:latin typeface="Trebuchet MS"/>
                <a:ea typeface="Trebuchet MS"/>
                <a:cs typeface="Trebuchet MS"/>
                <a:sym typeface="Trebuchet MS"/>
              </a:rPr>
              <a:t>24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– Run python script</a:t>
            </a:r>
            <a:endParaRPr dirty="0"/>
          </a:p>
        </p:txBody>
      </p:sp>
      <p:grpSp>
        <p:nvGrpSpPr>
          <p:cNvPr id="124" name="Google Shape;124;p1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5" name="Google Shape;125;p1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55942711-0ACA-D2CB-85DF-FDD182031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458" y="1421492"/>
            <a:ext cx="7395335" cy="31122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docker pull python:3.8 #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下載安裝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python3.8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的映像檔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寫要執行的程式碼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test.py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print("hello world!")</a:t>
            </a:r>
          </a:p>
          <a:p>
            <a:pPr marL="0" indent="0">
              <a:buNone/>
            </a:pPr>
            <a:endParaRPr lang="zh-TW" altLang="en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40BF70F-8904-9937-38EF-934873F2FE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302"/>
          <a:stretch/>
        </p:blipFill>
        <p:spPr>
          <a:xfrm>
            <a:off x="1733973" y="2020235"/>
            <a:ext cx="5295900" cy="177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74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– Run python script</a:t>
            </a:r>
            <a:endParaRPr dirty="0"/>
          </a:p>
        </p:txBody>
      </p:sp>
      <p:grpSp>
        <p:nvGrpSpPr>
          <p:cNvPr id="124" name="Google Shape;124;p1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5" name="Google Shape;125;p1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55942711-0ACA-D2CB-85DF-FDD182031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458" y="1421491"/>
            <a:ext cx="7395335" cy="3328359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寫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Dockerfile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FROM python:3.8  #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從哪個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Image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進行修改</a:t>
            </a:r>
            <a:endParaRPr lang="en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COPY . /Users/joy/Desktop/r11631006_HW4/code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複製本機的文件到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Image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裡面</a:t>
            </a:r>
            <a:endParaRPr lang="en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WORKDIR /Users/joy/Desktop/r11631006_HW4/code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設定工作目錄</a:t>
            </a:r>
            <a:endParaRPr lang="en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ENTRYPOINT [ "python" ]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在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Container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中執行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  <a:endParaRPr lang="en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CMD [ "/</a:t>
            </a:r>
            <a:r>
              <a:rPr lang="en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test.py</a:t>
            </a:r>
            <a:r>
              <a:rPr lang="en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" ]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 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啟動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Container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的時候執行程式</a:t>
            </a:r>
            <a:endParaRPr lang="zh-TW" altLang="en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448F2B5-0CF8-CECA-350F-9104D71B3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380" y="1421490"/>
            <a:ext cx="6137547" cy="107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25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– Run python script</a:t>
            </a:r>
            <a:endParaRPr dirty="0"/>
          </a:p>
        </p:txBody>
      </p:sp>
      <p:grpSp>
        <p:nvGrpSpPr>
          <p:cNvPr id="124" name="Google Shape;124;p1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5" name="Google Shape;125;p1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55942711-0ACA-D2CB-85DF-FDD182031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458" y="1421492"/>
            <a:ext cx="7395335" cy="31122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docker build –t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yqq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/python .  # 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讀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Dockerfile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並建立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Image</a:t>
            </a:r>
            <a:endParaRPr lang="zh-TW" altLang="en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51A20AD-2EE2-5685-B3E4-3E38927B4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07" y="2034997"/>
            <a:ext cx="72136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17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– </a:t>
            </a:r>
            <a:r>
              <a:rPr lang="en-US" altLang="zh-TW" dirty="0"/>
              <a:t>Run python script</a:t>
            </a:r>
            <a:endParaRPr dirty="0"/>
          </a:p>
        </p:txBody>
      </p:sp>
      <p:grpSp>
        <p:nvGrpSpPr>
          <p:cNvPr id="124" name="Google Shape;124;p1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5" name="Google Shape;125;p1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55942711-0ACA-D2CB-85DF-FDD182031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458" y="1287702"/>
            <a:ext cx="6809700" cy="31122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docker images  # 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image build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是否成功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docker run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yqq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/python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CF1F664-8C82-3E1F-2004-2E94DB3E5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01" y="1875207"/>
            <a:ext cx="5448300" cy="19812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6F4D94B-8C07-5AAF-F353-E332ABB08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551" y="4127420"/>
            <a:ext cx="4773342" cy="54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0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Delete image and container</a:t>
            </a:r>
            <a:endParaRPr dirty="0"/>
          </a:p>
        </p:txBody>
      </p:sp>
      <p:grpSp>
        <p:nvGrpSpPr>
          <p:cNvPr id="124" name="Google Shape;124;p1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5" name="Google Shape;125;p1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55942711-0ACA-D2CB-85DF-FDD182031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458" y="1513733"/>
            <a:ext cx="6809700" cy="31122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docker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rmi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$(docker images -q)  #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刪除所有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image</a:t>
            </a: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docker stop $(docker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-a -q)  #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停止所有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container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docker rm $(docker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-a -q)  #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刪除所有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container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939277-BBCD-B76D-696D-F9B0B533329C}"/>
              </a:ext>
            </a:extLst>
          </p:cNvPr>
          <p:cNvGrpSpPr/>
          <p:nvPr/>
        </p:nvGrpSpPr>
        <p:grpSpPr>
          <a:xfrm>
            <a:off x="1008325" y="2187182"/>
            <a:ext cx="7201413" cy="1103738"/>
            <a:chOff x="834103" y="163174"/>
            <a:chExt cx="5336783" cy="817952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19B043AD-636F-5467-0610-7F699DF1E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4127"/>
            <a:stretch/>
          </p:blipFill>
          <p:spPr>
            <a:xfrm>
              <a:off x="834103" y="163174"/>
              <a:ext cx="5336783" cy="155325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96435798-6B45-7CAA-B633-10BD77F977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519"/>
            <a:stretch/>
          </p:blipFill>
          <p:spPr>
            <a:xfrm>
              <a:off x="834103" y="307181"/>
              <a:ext cx="5336783" cy="67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0749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1381249" y="896112"/>
            <a:ext cx="4310633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– Run your code (project)</a:t>
            </a:r>
            <a:endParaRPr dirty="0"/>
          </a:p>
        </p:txBody>
      </p:sp>
      <p:grpSp>
        <p:nvGrpSpPr>
          <p:cNvPr id="124" name="Google Shape;124;p1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5" name="Google Shape;125;p1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8AC76BD-F027-2826-3999-1BBA2B678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50" y="1331712"/>
            <a:ext cx="6971640" cy="366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91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1381249" y="896112"/>
            <a:ext cx="4310633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– Run your code (project)</a:t>
            </a:r>
            <a:endParaRPr dirty="0"/>
          </a:p>
        </p:txBody>
      </p:sp>
      <p:grpSp>
        <p:nvGrpSpPr>
          <p:cNvPr id="124" name="Google Shape;124;p1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5" name="Google Shape;125;p1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9DE9E39C-630F-98A1-DC5A-D3C28C37A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458" y="1368880"/>
            <a:ext cx="6809700" cy="31122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FROM python</a:t>
            </a:r>
          </a:p>
          <a:p>
            <a:pPr marL="0" indent="0">
              <a:buNone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MAINTAINER Joy</a:t>
            </a:r>
          </a:p>
          <a:p>
            <a:pPr marL="0" indent="0">
              <a:buNone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WORKDIR /app</a:t>
            </a:r>
          </a:p>
          <a:p>
            <a:pPr marL="0" indent="0">
              <a:buNone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COPY . /app</a:t>
            </a:r>
          </a:p>
          <a:p>
            <a:pPr marL="0" indent="0">
              <a:buNone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RUN pip install --upgrade pip</a:t>
            </a:r>
          </a:p>
          <a:p>
            <a:pPr marL="0" indent="0">
              <a:buNone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RUN pip install matplotlib</a:t>
            </a:r>
          </a:p>
          <a:p>
            <a:pPr marL="0" indent="0">
              <a:buNone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RUN pip install </a:t>
            </a:r>
            <a:r>
              <a:rPr lang="en-US" altLang="zh-TW" sz="16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opencv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-python-headless</a:t>
            </a:r>
          </a:p>
          <a:p>
            <a:pPr marL="0" indent="0">
              <a:buNone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RUN apt-get install 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tk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-y</a:t>
            </a:r>
          </a:p>
          <a:p>
            <a:pPr marL="0" indent="0">
              <a:buNone/>
            </a:pP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CMD ["python", "r11631006_hw4.py"]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EB24AE7B-D56C-75BC-85B7-AFDD55993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984020"/>
              </p:ext>
            </p:extLst>
          </p:nvPr>
        </p:nvGraphicFramePr>
        <p:xfrm>
          <a:off x="5289735" y="1441620"/>
          <a:ext cx="3253492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6746">
                  <a:extLst>
                    <a:ext uri="{9D8B030D-6E8A-4147-A177-3AD203B41FA5}">
                      <a16:colId xmlns:a16="http://schemas.microsoft.com/office/drawing/2014/main" val="73906281"/>
                    </a:ext>
                  </a:extLst>
                </a:gridCol>
                <a:gridCol w="1626746">
                  <a:extLst>
                    <a:ext uri="{9D8B030D-6E8A-4147-A177-3AD203B41FA5}">
                      <a16:colId xmlns:a16="http://schemas.microsoft.com/office/drawing/2014/main" val="2025938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FROM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使用的</a:t>
                      </a:r>
                      <a:r>
                        <a:rPr lang="en-US" altLang="zh-TW" sz="1600" dirty="0"/>
                        <a:t>image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609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MAINTAINER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提供個人資訊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58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WORKDIR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設定工作目錄</a:t>
                      </a:r>
                      <a:endParaRPr lang="en-US" altLang="zh-TW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196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COPY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複製到</a:t>
                      </a:r>
                      <a:r>
                        <a:rPr lang="en-US" altLang="zh-TW" sz="1600" dirty="0"/>
                        <a:t>image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68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RUN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+ Linux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安裝設定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75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CMD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開啟自動執行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357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ENV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設定環境變數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67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EXPOSE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開放</a:t>
                      </a:r>
                      <a:r>
                        <a:rPr lang="en-US" altLang="zh-TW" sz="1600" dirty="0"/>
                        <a:t>Port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987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4824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1381249" y="896112"/>
            <a:ext cx="4310633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– Run your code (project)</a:t>
            </a:r>
            <a:endParaRPr dirty="0"/>
          </a:p>
        </p:txBody>
      </p:sp>
      <p:grpSp>
        <p:nvGrpSpPr>
          <p:cNvPr id="124" name="Google Shape;124;p1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5" name="Google Shape;125;p1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ABE2513B-C942-AF27-BA5C-F98178DCE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069" y="1272673"/>
            <a:ext cx="6809700" cy="31122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docker build .  #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在該路徑下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build image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6270E1F-D18D-662E-9719-BC74E0F7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106" y="1878862"/>
            <a:ext cx="4912024" cy="319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38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B60FA3A-EF9C-92EF-8C5A-3169B56C1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90500" y="2311950"/>
            <a:ext cx="5163000" cy="519600"/>
          </a:xfrm>
        </p:spPr>
        <p:txBody>
          <a:bodyPr/>
          <a:lstStyle/>
          <a:p>
            <a:r>
              <a:rPr lang="en" altLang="zh-TW" sz="3600" b="1" i="0" dirty="0"/>
              <a:t>Thanks for listening</a:t>
            </a:r>
            <a:endParaRPr kumimoji="1" lang="zh-TW" altLang="en-US" sz="3600" b="1" i="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DED30F5-4C18-0055-CD37-18ABA55F45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470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oogle Shape;87;p13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Google Shape;88;p13"/>
          <p:cNvSpPr txBox="1">
            <a:spLocks noGrp="1"/>
          </p:cNvSpPr>
          <p:nvPr>
            <p:ph type="ctrTitle" idx="4294967295"/>
          </p:nvPr>
        </p:nvSpPr>
        <p:spPr>
          <a:xfrm>
            <a:off x="2386865" y="816550"/>
            <a:ext cx="26301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Outline</a:t>
            </a:r>
            <a:endParaRPr sz="4800" dirty="0"/>
          </a:p>
        </p:txBody>
      </p:sp>
      <p:cxnSp>
        <p:nvCxnSpPr>
          <p:cNvPr id="89" name="Google Shape;89;p13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D30E9E6-51D5-8642-0B7F-B675A8B584C5}"/>
              </a:ext>
            </a:extLst>
          </p:cNvPr>
          <p:cNvSpPr txBox="1"/>
          <p:nvPr/>
        </p:nvSpPr>
        <p:spPr>
          <a:xfrm>
            <a:off x="1371600" y="273405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graphicFrame>
        <p:nvGraphicFramePr>
          <p:cNvPr id="24" name="資料庫圖表 23">
            <a:extLst>
              <a:ext uri="{FF2B5EF4-FFF2-40B4-BE49-F238E27FC236}">
                <a16:creationId xmlns:a16="http://schemas.microsoft.com/office/drawing/2014/main" id="{502EF48E-BD3F-7C88-11FD-A65E4D903E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2303628"/>
              </p:ext>
            </p:extLst>
          </p:nvPr>
        </p:nvGraphicFramePr>
        <p:xfrm>
          <a:off x="0" y="816550"/>
          <a:ext cx="9137550" cy="4326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3S Market</a:t>
            </a:r>
            <a:endParaRPr dirty="0"/>
          </a:p>
        </p:txBody>
      </p:sp>
      <p:grpSp>
        <p:nvGrpSpPr>
          <p:cNvPr id="124" name="Google Shape;124;p1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5" name="Google Shape;125;p1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050" name="Picture 2" descr="雲計算架構圖">
            <a:extLst>
              <a:ext uri="{FF2B5EF4-FFF2-40B4-BE49-F238E27FC236}">
                <a16:creationId xmlns:a16="http://schemas.microsoft.com/office/drawing/2014/main" id="{B3B3EACB-CE4B-4BFB-B3C7-175F2521C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3" t="2996" b="5518"/>
          <a:stretch/>
        </p:blipFill>
        <p:spPr bwMode="auto">
          <a:xfrm>
            <a:off x="2820351" y="283373"/>
            <a:ext cx="6190085" cy="446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ie sicher ist Cloud Computing? — top.media: IT von Meisterhand">
            <a:extLst>
              <a:ext uri="{FF2B5EF4-FFF2-40B4-BE49-F238E27FC236}">
                <a16:creationId xmlns:a16="http://schemas.microsoft.com/office/drawing/2014/main" id="{CC8E8EDB-B471-F718-35F2-535D635C9F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6" t="11595" r="18936" b="11075"/>
          <a:stretch/>
        </p:blipFill>
        <p:spPr bwMode="auto">
          <a:xfrm>
            <a:off x="240905" y="2025687"/>
            <a:ext cx="2280690" cy="197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875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2C96A5-AF88-E14A-3510-40E35231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PaaS (Advantech)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8C9F13-6988-4501-AE0F-4162792CEB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BDF307-24F7-5455-15D9-069CE9845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3" y="1516116"/>
            <a:ext cx="6477527" cy="3523579"/>
          </a:xfrm>
          <a:prstGeom prst="rect">
            <a:avLst/>
          </a:prstGeom>
        </p:spPr>
      </p:pic>
      <p:pic>
        <p:nvPicPr>
          <p:cNvPr id="7" name="Picture 4" descr="WISE-PaaS 工業物聯網平台- 解決方案| WISE-Marketplace">
            <a:extLst>
              <a:ext uri="{FF2B5EF4-FFF2-40B4-BE49-F238E27FC236}">
                <a16:creationId xmlns:a16="http://schemas.microsoft.com/office/drawing/2014/main" id="{6AF1E16D-BB36-63DE-76C9-6263DE5B6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56637"/>
            <a:ext cx="2538727" cy="142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846B107-A162-B5F6-A752-E50039C84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743" y="1683781"/>
            <a:ext cx="1397713" cy="3188248"/>
          </a:xfrm>
          <a:prstGeom prst="rect">
            <a:avLst/>
          </a:prstGeom>
        </p:spPr>
      </p:pic>
      <p:grpSp>
        <p:nvGrpSpPr>
          <p:cNvPr id="13" name="Google Shape;124;p15">
            <a:extLst>
              <a:ext uri="{FF2B5EF4-FFF2-40B4-BE49-F238E27FC236}">
                <a16:creationId xmlns:a16="http://schemas.microsoft.com/office/drawing/2014/main" id="{575E6D85-8B66-C5C8-43C6-E0BD82C32563}"/>
              </a:ext>
            </a:extLst>
          </p:cNvPr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4" name="Google Shape;125;p15">
              <a:extLst>
                <a:ext uri="{FF2B5EF4-FFF2-40B4-BE49-F238E27FC236}">
                  <a16:creationId xmlns:a16="http://schemas.microsoft.com/office/drawing/2014/main" id="{0D3D2D40-A562-5586-D390-65EAE8EC21E8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6;p15">
              <a:extLst>
                <a:ext uri="{FF2B5EF4-FFF2-40B4-BE49-F238E27FC236}">
                  <a16:creationId xmlns:a16="http://schemas.microsoft.com/office/drawing/2014/main" id="{2372CF4C-CFD2-7CE4-5AFB-D17E2D5AC85C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7;p15">
              <a:extLst>
                <a:ext uri="{FF2B5EF4-FFF2-40B4-BE49-F238E27FC236}">
                  <a16:creationId xmlns:a16="http://schemas.microsoft.com/office/drawing/2014/main" id="{6353B2CD-E681-1420-FECC-773A648B9EB3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8;p15">
              <a:extLst>
                <a:ext uri="{FF2B5EF4-FFF2-40B4-BE49-F238E27FC236}">
                  <a16:creationId xmlns:a16="http://schemas.microsoft.com/office/drawing/2014/main" id="{4F33B9D9-8B8C-795F-2411-ECDEC4262095}"/>
                </a:ext>
              </a:extLst>
            </p:cNvPr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98429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77448E-7A3C-917E-1345-5CB283472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CaaS (Container as a Service)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3B33F5B-9754-773C-29D4-F2D359574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875" y="1493181"/>
            <a:ext cx="6809700" cy="3112200"/>
          </a:xfrm>
        </p:spPr>
        <p:txBody>
          <a:bodyPr/>
          <a:lstStyle/>
          <a:p>
            <a:pPr marL="342900" indent="-342900"/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IaaS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PaaS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SaaS</a:t>
            </a:r>
          </a:p>
          <a:p>
            <a:pPr marL="342900" indent="-342900"/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CaaS</a:t>
            </a:r>
            <a:r>
              <a:rPr lang="zh-TW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(Container as a Service)</a:t>
            </a:r>
          </a:p>
          <a:p>
            <a:pPr marL="342900" indent="-342900"/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MaaS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(Machine as a Service)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09F28C-9D0F-E508-CB96-AAB4F68C0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3074" name="Picture 2" descr="Containers as a Service (CaaS) Architecture and Management Solutions">
            <a:extLst>
              <a:ext uri="{FF2B5EF4-FFF2-40B4-BE49-F238E27FC236}">
                <a16:creationId xmlns:a16="http://schemas.microsoft.com/office/drawing/2014/main" id="{3A1D80CE-91E4-B1A6-96B1-157FBAC20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851" y="1396964"/>
            <a:ext cx="4177016" cy="234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519A6B3-EF46-7A95-5B38-B9346CBD01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907" b="5519"/>
          <a:stretch/>
        </p:blipFill>
        <p:spPr>
          <a:xfrm>
            <a:off x="1148709" y="3049281"/>
            <a:ext cx="2772308" cy="19754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oogle Shape;124;p15">
            <a:extLst>
              <a:ext uri="{FF2B5EF4-FFF2-40B4-BE49-F238E27FC236}">
                <a16:creationId xmlns:a16="http://schemas.microsoft.com/office/drawing/2014/main" id="{8131C9B1-F3C9-72AC-496C-FE7951D427FB}"/>
              </a:ext>
            </a:extLst>
          </p:cNvPr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8" name="Google Shape;125;p15">
              <a:extLst>
                <a:ext uri="{FF2B5EF4-FFF2-40B4-BE49-F238E27FC236}">
                  <a16:creationId xmlns:a16="http://schemas.microsoft.com/office/drawing/2014/main" id="{B1FAA7E9-39C6-7083-EFFC-5D9DBF45B47D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6;p15">
              <a:extLst>
                <a:ext uri="{FF2B5EF4-FFF2-40B4-BE49-F238E27FC236}">
                  <a16:creationId xmlns:a16="http://schemas.microsoft.com/office/drawing/2014/main" id="{A7B05749-3F4A-E273-FD58-CA1B8B5B8963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7;p15">
              <a:extLst>
                <a:ext uri="{FF2B5EF4-FFF2-40B4-BE49-F238E27FC236}">
                  <a16:creationId xmlns:a16="http://schemas.microsoft.com/office/drawing/2014/main" id="{F4BBC5E7-9643-1E3B-D07D-06C89FBF8B6A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8;p15">
              <a:extLst>
                <a:ext uri="{FF2B5EF4-FFF2-40B4-BE49-F238E27FC236}">
                  <a16:creationId xmlns:a16="http://schemas.microsoft.com/office/drawing/2014/main" id="{B0EFB3C4-1864-E5DE-DCA6-E84B3A4346A0}"/>
                </a:ext>
              </a:extLst>
            </p:cNvPr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59734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Container vs VM</a:t>
            </a:r>
            <a:endParaRPr dirty="0"/>
          </a:p>
        </p:txBody>
      </p:sp>
      <p:grpSp>
        <p:nvGrpSpPr>
          <p:cNvPr id="124" name="Google Shape;124;p1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5" name="Google Shape;125;p1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E3E2F2-AD4C-2CE3-3ED5-6F1EE4A68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76"/>
          <a:stretch/>
        </p:blipFill>
        <p:spPr>
          <a:xfrm>
            <a:off x="4659306" y="1550657"/>
            <a:ext cx="3796615" cy="339599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7F6DA30-4274-F0F1-9FBE-3FB69AFCC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276"/>
          <a:stretch/>
        </p:blipFill>
        <p:spPr>
          <a:xfrm>
            <a:off x="775385" y="1550658"/>
            <a:ext cx="3796615" cy="3395993"/>
          </a:xfrm>
          <a:prstGeom prst="rect">
            <a:avLst/>
          </a:prstGeom>
        </p:spPr>
      </p:pic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9DD994B0-CA25-3B2D-852C-B3ABEE1D7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876952"/>
              </p:ext>
            </p:extLst>
          </p:nvPr>
        </p:nvGraphicFramePr>
        <p:xfrm>
          <a:off x="3637052" y="145881"/>
          <a:ext cx="5454875" cy="9966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0975">
                  <a:extLst>
                    <a:ext uri="{9D8B030D-6E8A-4147-A177-3AD203B41FA5}">
                      <a16:colId xmlns:a16="http://schemas.microsoft.com/office/drawing/2014/main" val="2225585364"/>
                    </a:ext>
                  </a:extLst>
                </a:gridCol>
                <a:gridCol w="1090975">
                  <a:extLst>
                    <a:ext uri="{9D8B030D-6E8A-4147-A177-3AD203B41FA5}">
                      <a16:colId xmlns:a16="http://schemas.microsoft.com/office/drawing/2014/main" val="3051828738"/>
                    </a:ext>
                  </a:extLst>
                </a:gridCol>
                <a:gridCol w="1090975">
                  <a:extLst>
                    <a:ext uri="{9D8B030D-6E8A-4147-A177-3AD203B41FA5}">
                      <a16:colId xmlns:a16="http://schemas.microsoft.com/office/drawing/2014/main" val="3000049100"/>
                    </a:ext>
                  </a:extLst>
                </a:gridCol>
                <a:gridCol w="1090975">
                  <a:extLst>
                    <a:ext uri="{9D8B030D-6E8A-4147-A177-3AD203B41FA5}">
                      <a16:colId xmlns:a16="http://schemas.microsoft.com/office/drawing/2014/main" val="1641709733"/>
                    </a:ext>
                  </a:extLst>
                </a:gridCol>
                <a:gridCol w="1090975">
                  <a:extLst>
                    <a:ext uri="{9D8B030D-6E8A-4147-A177-3AD203B41FA5}">
                      <a16:colId xmlns:a16="http://schemas.microsoft.com/office/drawing/2014/main" val="1601233224"/>
                    </a:ext>
                  </a:extLst>
                </a:gridCol>
              </a:tblGrid>
              <a:tr h="33221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啟動速度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容量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複製環境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整合性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209174"/>
                  </a:ext>
                </a:extLst>
              </a:tr>
              <a:tr h="33221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Container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立刻開啟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小</a:t>
                      </a:r>
                      <a:r>
                        <a:rPr lang="en-US" altLang="zh-TW" dirty="0"/>
                        <a:t> (MB)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超快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317444"/>
                  </a:ext>
                </a:extLst>
              </a:tr>
              <a:tr h="33221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一段時間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大</a:t>
                      </a:r>
                      <a:r>
                        <a:rPr lang="en-US" altLang="zh-TW" dirty="0"/>
                        <a:t> (GB)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超慢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25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2206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Docker</a:t>
            </a:r>
            <a:endParaRPr dirty="0"/>
          </a:p>
        </p:txBody>
      </p:sp>
      <p:grpSp>
        <p:nvGrpSpPr>
          <p:cNvPr id="124" name="Google Shape;124;p1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5" name="Google Shape;125;p1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Google Shape;136;p16">
            <a:extLst>
              <a:ext uri="{FF2B5EF4-FFF2-40B4-BE49-F238E27FC236}">
                <a16:creationId xmlns:a16="http://schemas.microsoft.com/office/drawing/2014/main" id="{761748C6-E36C-0B53-9AC3-28B6C55506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每台電腦環境不統一</a:t>
            </a:r>
            <a:r>
              <a:rPr 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？</a:t>
            </a:r>
          </a:p>
          <a:p>
            <a:pPr marL="342900" indent="-342900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每次建立環境都用到發瘋？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想要高效率、輕量的環境？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想要炫？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Docker可以做什麼</a:t>
            </a:r>
            <a:r>
              <a:rPr lang="en-US" sz="20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？</a:t>
            </a:r>
          </a:p>
          <a:p>
            <a:pPr indent="-457200">
              <a:buClr>
                <a:srgbClr val="0070C0"/>
              </a:buClr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統一環境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-457200">
              <a:buClr>
                <a:srgbClr val="0070C0"/>
              </a:buClr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版本控制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-457200">
              <a:buClr>
                <a:srgbClr val="0070C0"/>
              </a:buClr>
              <a:buFont typeface="+mj-lt"/>
              <a:buAutoNum type="arabicPeriod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多工處理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/>
            <a:endParaRPr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E797FF-42B1-09BB-F0E5-9D9C7343C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898" y="1234375"/>
            <a:ext cx="2992911" cy="223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Exe Icon #257597 - Free Icons Library">
            <a:extLst>
              <a:ext uri="{FF2B5EF4-FFF2-40B4-BE49-F238E27FC236}">
                <a16:creationId xmlns:a16="http://schemas.microsoft.com/office/drawing/2014/main" id="{B774E4EB-6930-A8DE-91F0-0A142412D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772" y="3625816"/>
            <a:ext cx="1303303" cy="132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468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Docker Installation</a:t>
            </a:r>
            <a:endParaRPr dirty="0"/>
          </a:p>
        </p:txBody>
      </p:sp>
      <p:grpSp>
        <p:nvGrpSpPr>
          <p:cNvPr id="124" name="Google Shape;124;p1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5" name="Google Shape;125;p1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EFB1F99-B60C-B230-9128-C109F5575E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6"/>
          <a:stretch/>
        </p:blipFill>
        <p:spPr>
          <a:xfrm>
            <a:off x="1466788" y="1331712"/>
            <a:ext cx="6156637" cy="378498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B147498-B6E0-A0CF-0EFE-76733D33141B}"/>
              </a:ext>
            </a:extLst>
          </p:cNvPr>
          <p:cNvSpPr/>
          <p:nvPr/>
        </p:nvSpPr>
        <p:spPr>
          <a:xfrm>
            <a:off x="3996647" y="1828800"/>
            <a:ext cx="1263003" cy="133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665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Basic Concepts</a:t>
            </a:r>
            <a:endParaRPr dirty="0"/>
          </a:p>
        </p:txBody>
      </p:sp>
      <p:grpSp>
        <p:nvGrpSpPr>
          <p:cNvPr id="124" name="Google Shape;124;p1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5" name="Google Shape;125;p1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55942711-0ACA-D2CB-85DF-FDD182031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458" y="1524004"/>
            <a:ext cx="6809700" cy="3112200"/>
          </a:xfrm>
        </p:spPr>
        <p:txBody>
          <a:bodyPr/>
          <a:lstStyle/>
          <a:p>
            <a:pPr marL="342900" indent="-342900"/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Image: 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映像檔，可以把它想成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VM 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Guest OS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 安裝在虛擬機上的作業系統 ）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Container: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容器，利用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映像檔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所創造出來的，一個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映像檔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可以創造出多個 </a:t>
            </a:r>
            <a:r>
              <a:rPr lang="en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Container</a:t>
            </a:r>
          </a:p>
          <a:p>
            <a:pPr marL="342900" indent="-342900"/>
            <a:r>
              <a:rPr lang="en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Registry: Docker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裡面的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GitHub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，裡面有很多現成可用的映像檔</a:t>
            </a:r>
            <a:endParaRPr lang="zh-TW" altLang="en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720075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5214</TotalTime>
  <Words>516</Words>
  <Application>Microsoft Macintosh PowerPoint</Application>
  <PresentationFormat>如螢幕大小 (16:9)</PresentationFormat>
  <Paragraphs>124</Paragraphs>
  <Slides>18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Trebuchet MS</vt:lpstr>
      <vt:lpstr>Arial</vt:lpstr>
      <vt:lpstr>Times New Roman</vt:lpstr>
      <vt:lpstr>Quattrocento Sans</vt:lpstr>
      <vt:lpstr>Lora</vt:lpstr>
      <vt:lpstr>Viola template</vt:lpstr>
      <vt:lpstr>405 BBLAB Summer Course</vt:lpstr>
      <vt:lpstr>Outline</vt:lpstr>
      <vt:lpstr>3S Market</vt:lpstr>
      <vt:lpstr>PaaS (Advantech)</vt:lpstr>
      <vt:lpstr>CaaS (Container as a Service)</vt:lpstr>
      <vt:lpstr>Container vs VM</vt:lpstr>
      <vt:lpstr>Docker</vt:lpstr>
      <vt:lpstr>Docker Installation</vt:lpstr>
      <vt:lpstr>Basic Concepts</vt:lpstr>
      <vt:lpstr>Demo – Run python script</vt:lpstr>
      <vt:lpstr>Demo – Run python script</vt:lpstr>
      <vt:lpstr>Demo – Run python script</vt:lpstr>
      <vt:lpstr>Demo – Run python script</vt:lpstr>
      <vt:lpstr>Delete image and container</vt:lpstr>
      <vt:lpstr>Demo – Run your code (project)</vt:lpstr>
      <vt:lpstr>Demo – Run your code (project)</vt:lpstr>
      <vt:lpstr>Demo – Run your code (project)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405 BBLAB 暑期課程</dc:title>
  <cp:lastModifiedBy>Microsoft Office User</cp:lastModifiedBy>
  <cp:revision>48</cp:revision>
  <dcterms:modified xsi:type="dcterms:W3CDTF">2023-08-24T03:11:52Z</dcterms:modified>
</cp:coreProperties>
</file>